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49"/>
  </p:notesMasterIdLst>
  <p:handoutMasterIdLst>
    <p:handoutMasterId r:id="rId50"/>
  </p:handoutMasterIdLst>
  <p:sldIdLst>
    <p:sldId id="330" r:id="rId2"/>
    <p:sldId id="411" r:id="rId3"/>
    <p:sldId id="413" r:id="rId4"/>
    <p:sldId id="468" r:id="rId5"/>
    <p:sldId id="414" r:id="rId6"/>
    <p:sldId id="415" r:id="rId7"/>
    <p:sldId id="416" r:id="rId8"/>
    <p:sldId id="417" r:id="rId9"/>
    <p:sldId id="419" r:id="rId10"/>
    <p:sldId id="421" r:id="rId11"/>
    <p:sldId id="423" r:id="rId12"/>
    <p:sldId id="500" r:id="rId13"/>
    <p:sldId id="501" r:id="rId14"/>
    <p:sldId id="428" r:id="rId15"/>
    <p:sldId id="429" r:id="rId16"/>
    <p:sldId id="431" r:id="rId17"/>
    <p:sldId id="430" r:id="rId18"/>
    <p:sldId id="432" r:id="rId19"/>
    <p:sldId id="434" r:id="rId20"/>
    <p:sldId id="471" r:id="rId21"/>
    <p:sldId id="502" r:id="rId22"/>
    <p:sldId id="435" r:id="rId23"/>
    <p:sldId id="436" r:id="rId24"/>
    <p:sldId id="437" r:id="rId25"/>
    <p:sldId id="516" r:id="rId26"/>
    <p:sldId id="479" r:id="rId27"/>
    <p:sldId id="473" r:id="rId28"/>
    <p:sldId id="476" r:id="rId29"/>
    <p:sldId id="445" r:id="rId30"/>
    <p:sldId id="446" r:id="rId31"/>
    <p:sldId id="447" r:id="rId32"/>
    <p:sldId id="448" r:id="rId33"/>
    <p:sldId id="518" r:id="rId34"/>
    <p:sldId id="451" r:id="rId35"/>
    <p:sldId id="496" r:id="rId36"/>
    <p:sldId id="455" r:id="rId37"/>
    <p:sldId id="510" r:id="rId38"/>
    <p:sldId id="457" r:id="rId39"/>
    <p:sldId id="511" r:id="rId40"/>
    <p:sldId id="512" r:id="rId41"/>
    <p:sldId id="513" r:id="rId42"/>
    <p:sldId id="458" r:id="rId43"/>
    <p:sldId id="459" r:id="rId44"/>
    <p:sldId id="460" r:id="rId45"/>
    <p:sldId id="461" r:id="rId46"/>
    <p:sldId id="514" r:id="rId47"/>
    <p:sldId id="467" r:id="rId4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35"/>
  </p:normalViewPr>
  <p:slideViewPr>
    <p:cSldViewPr snapToGrid="0">
      <p:cViewPr varScale="1">
        <p:scale>
          <a:sx n="82" d="100"/>
          <a:sy n="82" d="100"/>
        </p:scale>
        <p:origin x="1498" y="5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456362" cy="383944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dirty="0"/>
              <a:t>Mobile operating systems often have to terminate processes to reclaim system resources such as memory. From </a:t>
            </a:r>
            <a:r>
              <a:rPr lang="en-US" altLang="en-US" b="1" dirty="0"/>
              <a:t>most</a:t>
            </a:r>
            <a:r>
              <a:rPr lang="en-US" altLang="en-US" dirty="0"/>
              <a:t> to </a:t>
            </a:r>
            <a:r>
              <a:rPr lang="en-US" altLang="en-US" b="1" dirty="0"/>
              <a:t>least</a:t>
            </a:r>
            <a:r>
              <a:rPr lang="en-US" altLang="en-US" dirty="0"/>
              <a:t> important:</a:t>
            </a:r>
          </a:p>
          <a:p>
            <a:pPr lvl="1"/>
            <a:r>
              <a:rPr lang="en-US" altLang="en-US" dirty="0"/>
              <a:t>Foreground process</a:t>
            </a:r>
          </a:p>
          <a:p>
            <a:pPr lvl="1"/>
            <a:r>
              <a:rPr lang="en-US" altLang="en-US" dirty="0"/>
              <a:t>Visible process</a:t>
            </a:r>
          </a:p>
          <a:p>
            <a:pPr lvl="1"/>
            <a:r>
              <a:rPr lang="en-US" altLang="en-US" dirty="0"/>
              <a:t>Service process</a:t>
            </a:r>
          </a:p>
          <a:p>
            <a:pPr lvl="1"/>
            <a:r>
              <a:rPr lang="en-US" altLang="en-US" dirty="0"/>
              <a:t>Background process</a:t>
            </a:r>
          </a:p>
          <a:p>
            <a:pPr lvl="1"/>
            <a:r>
              <a:rPr lang="en-US" altLang="en-US" dirty="0"/>
              <a:t>Empty process</a:t>
            </a:r>
          </a:p>
          <a:p>
            <a:r>
              <a:rPr lang="en-US" altLang="en-US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dirty="0"/>
              <a:t>POSIX Shared Memory</a:t>
            </a:r>
          </a:p>
          <a:p>
            <a:pPr lvl="1"/>
            <a:r>
              <a:rPr lang="en-US" altLang="en-US" dirty="0"/>
              <a:t>Process first creates shared memory segment</a:t>
            </a:r>
            <a:br>
              <a:rPr lang="en-US" altLang="en-US" dirty="0"/>
            </a:b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1"/>
            <a:r>
              <a:rPr lang="en-US" altLang="en-US" dirty="0"/>
              <a:t>Also used to open an existing segment</a:t>
            </a:r>
          </a:p>
          <a:p>
            <a:pPr lvl="1"/>
            <a:r>
              <a:rPr lang="en-US" altLang="en-US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            </a:t>
            </a:r>
            <a:r>
              <a:rPr lang="en-US" altLang="en-US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dirty="0"/>
              <a:t>Use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to memory-map a file pointer to the shared memory object</a:t>
            </a:r>
          </a:p>
          <a:p>
            <a:pPr lvl="1"/>
            <a:r>
              <a:rPr lang="en-US" altLang="en-US" dirty="0"/>
              <a:t>Reading and writing to shared memory is done by using the pointer returned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.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dirty="0"/>
              <a:t>Mach communication is message based</a:t>
            </a:r>
          </a:p>
          <a:p>
            <a:pPr lvl="1"/>
            <a:r>
              <a:rPr lang="en-US" altLang="en-US" dirty="0"/>
              <a:t>Even system calls are messages</a:t>
            </a:r>
          </a:p>
          <a:p>
            <a:pPr lvl="1"/>
            <a:r>
              <a:rPr lang="en-US" altLang="en-US" dirty="0"/>
              <a:t>Each task gets two ports at creation  - Kernel and Notify</a:t>
            </a:r>
          </a:p>
          <a:p>
            <a:pPr lvl="1"/>
            <a:r>
              <a:rPr lang="en-US" altLang="en-US" dirty="0"/>
              <a:t>Messages are sent and received using the </a:t>
            </a:r>
            <a:r>
              <a:rPr lang="en-US" altLang="en-US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b="1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</a:t>
            </a:r>
          </a:p>
          <a:p>
            <a:pPr lvl="1"/>
            <a:r>
              <a:rPr lang="en-US" altLang="en-US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</a:t>
            </a:r>
            <a:r>
              <a:rPr lang="en-US" altLang="en-US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dirty="0"/>
              <a:t>Send and receive are flexible; for example four options if mailbox full:</a:t>
            </a:r>
          </a:p>
          <a:p>
            <a:pPr lvl="2"/>
            <a:r>
              <a:rPr lang="en-US" altLang="en-US" dirty="0"/>
              <a:t>Wait indefinitely</a:t>
            </a:r>
          </a:p>
          <a:p>
            <a:pPr lvl="2"/>
            <a:r>
              <a:rPr lang="en-US" altLang="en-US" dirty="0"/>
              <a:t>Wait at most n milliseconds</a:t>
            </a:r>
          </a:p>
          <a:p>
            <a:pPr lvl="2"/>
            <a:r>
              <a:rPr lang="en-US" altLang="en-US" dirty="0"/>
              <a:t>Return immediately</a:t>
            </a:r>
          </a:p>
          <a:p>
            <a:pPr lvl="2"/>
            <a:r>
              <a:rPr lang="en-US" altLang="en-US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 dirty="0"/>
              <a:t>Message-passing centric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/>
              <a:t> facility</a:t>
            </a:r>
          </a:p>
          <a:p>
            <a:pPr lvl="1"/>
            <a:r>
              <a:rPr lang="en-US" altLang="en-US" dirty="0"/>
              <a:t>Only works between processes on the same system</a:t>
            </a:r>
          </a:p>
          <a:p>
            <a:pPr lvl="1"/>
            <a:r>
              <a:rPr lang="en-US" altLang="en-US" dirty="0"/>
              <a:t>Uses ports (like mailboxes) to establish and maintain communication channels</a:t>
            </a:r>
          </a:p>
          <a:p>
            <a:pPr lvl="1"/>
            <a:r>
              <a:rPr lang="en-US" altLang="en-US" dirty="0"/>
              <a:t>Communication works as follows:</a:t>
            </a:r>
          </a:p>
          <a:p>
            <a:pPr lvl="2"/>
            <a:r>
              <a:rPr lang="en-US" altLang="en-US" dirty="0"/>
              <a:t>The client opens a handle to the subsystem’</a:t>
            </a:r>
            <a:r>
              <a:rPr lang="en-US" altLang="ja-JP" dirty="0"/>
              <a:t>s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dirty="0"/>
              <a:t> object.</a:t>
            </a:r>
          </a:p>
          <a:p>
            <a:pPr lvl="2"/>
            <a:r>
              <a:rPr lang="en-US" altLang="en-US" dirty="0"/>
              <a:t>The client sends a connection request.</a:t>
            </a:r>
          </a:p>
          <a:p>
            <a:pPr lvl="2"/>
            <a:r>
              <a:rPr lang="en-US" altLang="en-US" dirty="0"/>
              <a:t>The server creates two private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returns the handle to one of them to the client.</a:t>
            </a:r>
          </a:p>
          <a:p>
            <a:pPr lvl="2"/>
            <a:r>
              <a:rPr lang="en-US" altLang="en-US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 dirty="0"/>
              <a:t>Acts as a conduit allowing two processes to communicate</a:t>
            </a:r>
          </a:p>
          <a:p>
            <a:r>
              <a:rPr lang="en-US" altLang="en-US" dirty="0"/>
              <a:t>Issues:</a:t>
            </a:r>
          </a:p>
          <a:p>
            <a:pPr lvl="1"/>
            <a:r>
              <a:rPr lang="en-US" altLang="en-US" dirty="0"/>
              <a:t>Is communication unidirectional or bidirectional?</a:t>
            </a:r>
          </a:p>
          <a:p>
            <a:pPr lvl="1"/>
            <a:r>
              <a:rPr lang="en-US" altLang="en-US" dirty="0"/>
              <a:t>In the case of two-way communication, is it half or full-duplex?</a:t>
            </a:r>
          </a:p>
          <a:p>
            <a:pPr lvl="1"/>
            <a:r>
              <a:rPr lang="en-US" altLang="en-US" dirty="0"/>
              <a:t>Must there exist a relationship (i.e., </a:t>
            </a:r>
            <a:r>
              <a:rPr lang="en-US" altLang="en-US" b="1" i="1" dirty="0"/>
              <a:t>parent-child</a:t>
            </a:r>
            <a:r>
              <a:rPr lang="en-US" altLang="en-US" dirty="0"/>
              <a:t>) between the communicating processes?</a:t>
            </a:r>
          </a:p>
          <a:p>
            <a:pPr lvl="1"/>
            <a:r>
              <a:rPr lang="en-US" altLang="en-US" dirty="0"/>
              <a:t>Can the pipes be used over a network?</a:t>
            </a:r>
          </a:p>
          <a:p>
            <a:r>
              <a:rPr lang="en-US" altLang="en-US" b="1" dirty="0"/>
              <a:t>Ordinary pipes </a:t>
            </a:r>
            <a:r>
              <a:rPr lang="en-US" altLang="en-US" dirty="0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 dirty="0"/>
              <a:t>Named pipes </a:t>
            </a:r>
            <a:r>
              <a:rPr lang="en-US" altLang="en-US" dirty="0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–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834A9A087D741819B608BBC1DA395" ma:contentTypeVersion="0" ma:contentTypeDescription="Create a new document." ma:contentTypeScope="" ma:versionID="0cfc178ced5b22c03231536146ace01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82D823-A77C-4E12-AD80-E80436B1EEFF}"/>
</file>

<file path=customXml/itemProps2.xml><?xml version="1.0" encoding="utf-8"?>
<ds:datastoreItem xmlns:ds="http://schemas.openxmlformats.org/officeDocument/2006/customXml" ds:itemID="{D3432BAE-2615-4179-B3E6-3880094EED43}"/>
</file>

<file path=customXml/itemProps3.xml><?xml version="1.0" encoding="utf-8"?>
<ds:datastoreItem xmlns:ds="http://schemas.openxmlformats.org/officeDocument/2006/customXml" ds:itemID="{7D2491B7-3569-4B92-9BF6-7AFF33CE4FD8}"/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16522</TotalTime>
  <Words>2187</Words>
  <Application>Microsoft Office PowerPoint</Application>
  <PresentationFormat>On-screen Show (4:3)</PresentationFormat>
  <Paragraphs>314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Process Concept</vt:lpstr>
      <vt:lpstr>Process Concept (Cont.)</vt:lpstr>
      <vt:lpstr>Process in Memory</vt:lpstr>
      <vt:lpstr>Process State</vt:lpstr>
      <vt:lpstr>Diagram of Process State</vt:lpstr>
      <vt:lpstr>Process Control Block (PCB)</vt:lpstr>
      <vt:lpstr>Threads</vt:lpstr>
      <vt:lpstr>Process Scheduling</vt:lpstr>
      <vt:lpstr>Representation of Process Scheduling</vt:lpstr>
      <vt:lpstr>CPU Switch From Process to Process</vt:lpstr>
      <vt:lpstr>Context Switch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Buffering</vt:lpstr>
      <vt:lpstr>Examples of IPC Systems - POSIX</vt:lpstr>
      <vt:lpstr>Examples of IPC Systems - Mach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End of Chapter 3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Acer</cp:lastModifiedBy>
  <cp:revision>349</cp:revision>
  <cp:lastPrinted>2013-10-02T18:16:40Z</cp:lastPrinted>
  <dcterms:created xsi:type="dcterms:W3CDTF">2011-01-13T23:43:38Z</dcterms:created>
  <dcterms:modified xsi:type="dcterms:W3CDTF">2021-06-29T13:52:45Z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0x0101005ED834A9A087D741819B608BBC1DA395</vt:lpwstr>
  </property>
</Properties>
</file>